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ontserrat Heavy" charset="1" panose="00000A00000000000000"/>
      <p:regular r:id="rId20"/>
    </p:embeddedFont>
    <p:embeddedFont>
      <p:font typeface="Montserrat Heavy Italics" charset="1" panose="00000A00000000000000"/>
      <p:regular r:id="rId21"/>
    </p:embeddedFont>
    <p:embeddedFont>
      <p:font typeface="Montserrat" charset="1" panose="00000500000000000000"/>
      <p:regular r:id="rId22"/>
    </p:embeddedFont>
    <p:embeddedFont>
      <p:font typeface="Montserrat Bold" charset="1" panose="000008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https://amzn.to/4bTnYbl" TargetMode="External" Type="http://schemas.openxmlformats.org/officeDocument/2006/relationships/hyperlink"/><Relationship Id="rId4" Target="https://amzn.to/4bxMxt4" TargetMode="External" Type="http://schemas.openxmlformats.org/officeDocument/2006/relationships/hyperlink"/><Relationship Id="rId5" Target="https://amzn.to/4dwwBKa" TargetMode="External" Type="http://schemas.openxmlformats.org/officeDocument/2006/relationships/hyperlink"/><Relationship Id="rId6" Target="https://www.youtube.com/@hubermanlab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https://www.breathmark.de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1D6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666750"/>
            <a:ext cx="6886575" cy="10283443"/>
            <a:chOff x="0" y="0"/>
            <a:chExt cx="1863593" cy="27828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63594" cy="2782840"/>
            </a:xfrm>
            <a:custGeom>
              <a:avLst/>
              <a:gdLst/>
              <a:ahLst/>
              <a:cxnLst/>
              <a:rect r="r" b="b" t="t" l="l"/>
              <a:pathLst>
                <a:path h="2782840" w="1863594">
                  <a:moveTo>
                    <a:pt x="1376152" y="0"/>
                  </a:moveTo>
                  <a:lnTo>
                    <a:pt x="177673" y="0"/>
                  </a:lnTo>
                  <a:cubicBezTo>
                    <a:pt x="79547" y="0"/>
                    <a:pt x="0" y="79547"/>
                    <a:pt x="0" y="177673"/>
                  </a:cubicBezTo>
                  <a:lnTo>
                    <a:pt x="0" y="2605167"/>
                  </a:lnTo>
                  <a:cubicBezTo>
                    <a:pt x="0" y="2703293"/>
                    <a:pt x="79547" y="2782840"/>
                    <a:pt x="177673" y="2782840"/>
                  </a:cubicBezTo>
                  <a:lnTo>
                    <a:pt x="1685921" y="2782840"/>
                  </a:lnTo>
                  <a:cubicBezTo>
                    <a:pt x="1784047" y="2782840"/>
                    <a:pt x="1863594" y="2703293"/>
                    <a:pt x="1863594" y="2605167"/>
                  </a:cubicBezTo>
                  <a:lnTo>
                    <a:pt x="1863594" y="523958"/>
                  </a:lnTo>
                  <a:cubicBezTo>
                    <a:pt x="1863594" y="480251"/>
                    <a:pt x="1847484" y="438079"/>
                    <a:pt x="1818345" y="405503"/>
                  </a:cubicBezTo>
                  <a:lnTo>
                    <a:pt x="1508568" y="59214"/>
                  </a:lnTo>
                  <a:cubicBezTo>
                    <a:pt x="1474864" y="21536"/>
                    <a:pt x="1426705" y="0"/>
                    <a:pt x="137615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62" r="0" b="-162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800100"/>
            <a:ext cx="9763125" cy="3788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0"/>
              </a:lnSpc>
            </a:pPr>
            <a:r>
              <a:rPr lang="en-US" b="true" sz="7400" spc="-74">
                <a:solidFill>
                  <a:srgbClr val="19254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Hilfreiche </a:t>
            </a:r>
            <a:r>
              <a:rPr lang="en-US" b="true" sz="7400" i="true" spc="-74">
                <a:solidFill>
                  <a:srgbClr val="19254F"/>
                </a:solidFill>
                <a:latin typeface="Montserrat Heavy Italics"/>
                <a:ea typeface="Montserrat Heavy Italics"/>
                <a:cs typeface="Montserrat Heavy Italics"/>
                <a:sym typeface="Montserrat Heavy Italics"/>
              </a:rPr>
              <a:t>Atemtechniken</a:t>
            </a:r>
            <a:r>
              <a:rPr lang="en-US" b="true" sz="7400" spc="-74">
                <a:solidFill>
                  <a:srgbClr val="19254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</a:p>
          <a:p>
            <a:pPr algn="l" marL="0" indent="0" lvl="0">
              <a:lnSpc>
                <a:spcPts val="7400"/>
              </a:lnSpc>
            </a:pPr>
            <a:r>
              <a:rPr lang="en-US" b="true" sz="7400" spc="-74">
                <a:solidFill>
                  <a:srgbClr val="19254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bei chronischen Schmerzen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6750" y="4550410"/>
            <a:ext cx="688657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</a:pPr>
            <a:r>
              <a:rPr lang="en-US" sz="2400" spc="-48">
                <a:solidFill>
                  <a:srgbClr val="19254F"/>
                </a:solidFill>
                <a:latin typeface="Montserrat"/>
                <a:ea typeface="Montserrat"/>
                <a:cs typeface="Montserrat"/>
                <a:sym typeface="Montserrat"/>
              </a:rPr>
              <a:t>BREATHMARK.DE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8B3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3352800"/>
            <a:ext cx="4010025" cy="6267450"/>
            <a:chOff x="0" y="0"/>
            <a:chExt cx="1056138" cy="1650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E7ED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47625"/>
              <a:ext cx="1056138" cy="160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981575" y="3352800"/>
            <a:ext cx="4010025" cy="6267450"/>
            <a:chOff x="0" y="0"/>
            <a:chExt cx="1056138" cy="1650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E7ED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47625"/>
              <a:ext cx="1056138" cy="160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3352800"/>
            <a:ext cx="4010025" cy="6267450"/>
            <a:chOff x="0" y="0"/>
            <a:chExt cx="1056138" cy="16506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E7EDD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47625"/>
              <a:ext cx="1056138" cy="160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611225" y="3352800"/>
            <a:ext cx="4010025" cy="6267450"/>
            <a:chOff x="0" y="0"/>
            <a:chExt cx="1056138" cy="16506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E7ED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47625"/>
              <a:ext cx="1056138" cy="160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66750" y="876300"/>
            <a:ext cx="16954500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0"/>
              </a:lnSpc>
              <a:spcBef>
                <a:spcPct val="0"/>
              </a:spcBef>
            </a:pPr>
            <a:r>
              <a:rPr lang="en-US" b="true" sz="7400" spc="-74" strike="noStrike" u="none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Tipps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69769" y="6019800"/>
            <a:ext cx="3603986" cy="2530158"/>
            <a:chOff x="0" y="0"/>
            <a:chExt cx="4805315" cy="3373543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33350"/>
              <a:ext cx="4805315" cy="7848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117"/>
                </a:lnSpc>
              </a:pPr>
              <a:r>
                <a:rPr lang="en-US" b="true" sz="4575" spc="-45">
                  <a:solidFill>
                    <a:srgbClr val="19254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Übung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81588" y="1083310"/>
              <a:ext cx="4042139" cy="2290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Tägliche </a:t>
              </a:r>
              <a:r>
                <a:rPr lang="en-US" sz="2499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Praxis fördert die Wirkung der Atemtechniken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470786" y="6019800"/>
            <a:ext cx="3031604" cy="2530158"/>
            <a:chOff x="0" y="0"/>
            <a:chExt cx="4042139" cy="337354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33350"/>
              <a:ext cx="4042139" cy="7848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117"/>
                </a:lnSpc>
              </a:pPr>
              <a:r>
                <a:rPr lang="en-US" b="true" sz="4575" spc="-45">
                  <a:solidFill>
                    <a:srgbClr val="19254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Raum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083310"/>
              <a:ext cx="4042139" cy="2290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Finde einen ruhigen Platz für dich selbst und deine Atemarbeit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785611" y="6019800"/>
            <a:ext cx="3031604" cy="2530158"/>
            <a:chOff x="0" y="0"/>
            <a:chExt cx="4042139" cy="337354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33350"/>
              <a:ext cx="4042139" cy="7848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117"/>
                </a:lnSpc>
              </a:pPr>
              <a:r>
                <a:rPr lang="en-US" b="true" sz="4575" spc="-45">
                  <a:solidFill>
                    <a:srgbClr val="19254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Geduld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083310"/>
              <a:ext cx="4042139" cy="2290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Geduld ist entscheidend, ein schmerzfreies Leben möglich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103701" y="6019800"/>
            <a:ext cx="3025073" cy="2530158"/>
            <a:chOff x="0" y="0"/>
            <a:chExt cx="4033431" cy="3373543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133350"/>
              <a:ext cx="4033431" cy="7848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117"/>
                </a:lnSpc>
              </a:pPr>
              <a:r>
                <a:rPr lang="en-US" b="true" sz="4575" spc="-45">
                  <a:solidFill>
                    <a:srgbClr val="19254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Hoffnung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1083310"/>
              <a:ext cx="4033431" cy="2290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Mit jedem Atemzug findest du neue Hoffnung  genau darauf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72010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03493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34975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66458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1D6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3352800"/>
            <a:ext cx="5448300" cy="6267450"/>
            <a:chOff x="0" y="0"/>
            <a:chExt cx="1069758" cy="12305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9758" cy="1230596"/>
            </a:xfrm>
            <a:custGeom>
              <a:avLst/>
              <a:gdLst/>
              <a:ahLst/>
              <a:cxnLst/>
              <a:rect r="r" b="b" t="t" l="l"/>
              <a:pathLst>
                <a:path h="1230596" w="1069758">
                  <a:moveTo>
                    <a:pt x="35524" y="0"/>
                  </a:moveTo>
                  <a:lnTo>
                    <a:pt x="1034234" y="0"/>
                  </a:lnTo>
                  <a:cubicBezTo>
                    <a:pt x="1053853" y="0"/>
                    <a:pt x="1069758" y="15905"/>
                    <a:pt x="1069758" y="35524"/>
                  </a:cubicBezTo>
                  <a:lnTo>
                    <a:pt x="1069758" y="1195072"/>
                  </a:lnTo>
                  <a:cubicBezTo>
                    <a:pt x="1069758" y="1214691"/>
                    <a:pt x="1053853" y="1230596"/>
                    <a:pt x="1034234" y="1230596"/>
                  </a:cubicBezTo>
                  <a:lnTo>
                    <a:pt x="35524" y="1230596"/>
                  </a:lnTo>
                  <a:cubicBezTo>
                    <a:pt x="15905" y="1230596"/>
                    <a:pt x="0" y="1214691"/>
                    <a:pt x="0" y="1195072"/>
                  </a:cubicBezTo>
                  <a:lnTo>
                    <a:pt x="0" y="35524"/>
                  </a:lnTo>
                  <a:cubicBezTo>
                    <a:pt x="0" y="15905"/>
                    <a:pt x="15905" y="0"/>
                    <a:pt x="35524" y="0"/>
                  </a:cubicBezTo>
                  <a:close/>
                </a:path>
              </a:pathLst>
            </a:custGeom>
            <a:solidFill>
              <a:srgbClr val="19254F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47625"/>
              <a:ext cx="1069758" cy="1182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19850" y="3352800"/>
            <a:ext cx="5448300" cy="6267450"/>
            <a:chOff x="0" y="0"/>
            <a:chExt cx="1069758" cy="12305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69758" cy="1230596"/>
            </a:xfrm>
            <a:custGeom>
              <a:avLst/>
              <a:gdLst/>
              <a:ahLst/>
              <a:cxnLst/>
              <a:rect r="r" b="b" t="t" l="l"/>
              <a:pathLst>
                <a:path h="1230596" w="1069758">
                  <a:moveTo>
                    <a:pt x="35524" y="0"/>
                  </a:moveTo>
                  <a:lnTo>
                    <a:pt x="1034234" y="0"/>
                  </a:lnTo>
                  <a:cubicBezTo>
                    <a:pt x="1053853" y="0"/>
                    <a:pt x="1069758" y="15905"/>
                    <a:pt x="1069758" y="35524"/>
                  </a:cubicBezTo>
                  <a:lnTo>
                    <a:pt x="1069758" y="1195072"/>
                  </a:lnTo>
                  <a:cubicBezTo>
                    <a:pt x="1069758" y="1214691"/>
                    <a:pt x="1053853" y="1230596"/>
                    <a:pt x="1034234" y="1230596"/>
                  </a:cubicBezTo>
                  <a:lnTo>
                    <a:pt x="35524" y="1230596"/>
                  </a:lnTo>
                  <a:cubicBezTo>
                    <a:pt x="15905" y="1230596"/>
                    <a:pt x="0" y="1214691"/>
                    <a:pt x="0" y="1195072"/>
                  </a:cubicBezTo>
                  <a:lnTo>
                    <a:pt x="0" y="35524"/>
                  </a:lnTo>
                  <a:cubicBezTo>
                    <a:pt x="0" y="15905"/>
                    <a:pt x="15905" y="0"/>
                    <a:pt x="35524" y="0"/>
                  </a:cubicBezTo>
                  <a:close/>
                </a:path>
              </a:pathLst>
            </a:custGeom>
            <a:solidFill>
              <a:srgbClr val="19254F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47625"/>
              <a:ext cx="1069758" cy="1182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72950" y="3352800"/>
            <a:ext cx="5448300" cy="6267450"/>
            <a:chOff x="0" y="0"/>
            <a:chExt cx="1069758" cy="12305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9758" cy="1230596"/>
            </a:xfrm>
            <a:custGeom>
              <a:avLst/>
              <a:gdLst/>
              <a:ahLst/>
              <a:cxnLst/>
              <a:rect r="r" b="b" t="t" l="l"/>
              <a:pathLst>
                <a:path h="1230596" w="1069758">
                  <a:moveTo>
                    <a:pt x="35524" y="0"/>
                  </a:moveTo>
                  <a:lnTo>
                    <a:pt x="1034234" y="0"/>
                  </a:lnTo>
                  <a:cubicBezTo>
                    <a:pt x="1053853" y="0"/>
                    <a:pt x="1069758" y="15905"/>
                    <a:pt x="1069758" y="35524"/>
                  </a:cubicBezTo>
                  <a:lnTo>
                    <a:pt x="1069758" y="1195072"/>
                  </a:lnTo>
                  <a:cubicBezTo>
                    <a:pt x="1069758" y="1214691"/>
                    <a:pt x="1053853" y="1230596"/>
                    <a:pt x="1034234" y="1230596"/>
                  </a:cubicBezTo>
                  <a:lnTo>
                    <a:pt x="35524" y="1230596"/>
                  </a:lnTo>
                  <a:cubicBezTo>
                    <a:pt x="15905" y="1230596"/>
                    <a:pt x="0" y="1214691"/>
                    <a:pt x="0" y="1195072"/>
                  </a:cubicBezTo>
                  <a:lnTo>
                    <a:pt x="0" y="35524"/>
                  </a:lnTo>
                  <a:cubicBezTo>
                    <a:pt x="0" y="15905"/>
                    <a:pt x="15905" y="0"/>
                    <a:pt x="35524" y="0"/>
                  </a:cubicBezTo>
                  <a:close/>
                </a:path>
              </a:pathLst>
            </a:custGeom>
            <a:solidFill>
              <a:srgbClr val="19254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47625"/>
              <a:ext cx="1069758" cy="1182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472756" y="6003457"/>
            <a:ext cx="4848225" cy="2294268"/>
            <a:chOff x="0" y="0"/>
            <a:chExt cx="6464300" cy="305902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352990"/>
              <a:ext cx="6464300" cy="1706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Nachhaltige </a:t>
              </a:r>
              <a:r>
                <a:rPr lang="en-US" sz="2499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Langzeitwirkungen der Atemtechniken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14300"/>
              <a:ext cx="6464300" cy="1104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00"/>
                </a:lnSpc>
              </a:pPr>
              <a:r>
                <a:rPr lang="en-US" b="true" sz="6000" strike="noStrike" u="none">
                  <a:solidFill>
                    <a:srgbClr val="CBD1C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12 Monate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720119" y="6003457"/>
            <a:ext cx="4847298" cy="2294268"/>
            <a:chOff x="0" y="0"/>
            <a:chExt cx="6463064" cy="305902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352990"/>
              <a:ext cx="6463064" cy="1706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Regelmäßigen Anwender sind sehr zufrieden mit den Ergebnissen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14300"/>
              <a:ext cx="6463064" cy="1104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00"/>
                </a:lnSpc>
              </a:pPr>
              <a:r>
                <a:rPr lang="en-US" b="true" sz="6000">
                  <a:solidFill>
                    <a:srgbClr val="CBD1C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93%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67019" y="6003457"/>
            <a:ext cx="4847298" cy="2294268"/>
            <a:chOff x="0" y="0"/>
            <a:chExt cx="6463064" cy="3059024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1352990"/>
              <a:ext cx="6463064" cy="1706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Anwender verspürren eine echte </a:t>
              </a:r>
              <a:r>
                <a:rPr lang="en-US" sz="2499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Verbesserung Ihrer Lebensqualität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14300"/>
              <a:ext cx="6463064" cy="1104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00"/>
                </a:lnSpc>
              </a:pPr>
              <a:r>
                <a:rPr lang="en-US" b="true" sz="6000">
                  <a:solidFill>
                    <a:srgbClr val="CBD1C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85%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2439861" y="4693627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6"/>
                </a:lnTo>
                <a:lnTo>
                  <a:pt x="0" y="899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13945215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8192115" y="4693627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6"/>
                </a:lnTo>
                <a:lnTo>
                  <a:pt x="0" y="899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66750" y="876300"/>
            <a:ext cx="16954500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0"/>
              </a:lnSpc>
              <a:spcBef>
                <a:spcPct val="0"/>
              </a:spcBef>
            </a:pPr>
            <a:r>
              <a:rPr lang="en-US" b="true" sz="7400" spc="-74">
                <a:solidFill>
                  <a:srgbClr val="19254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Breathwork wirkt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1D6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578600"/>
            <a:ext cx="6886575" cy="304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Die hier vorgestellten 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Atemtechniken 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können 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eine 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ark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 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Um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ng 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mit 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chronische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Schmerzen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n. Diese Präsentation 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soll 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Dich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m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vier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ie auszuprobieren 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und regelmäßig 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zu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nd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um 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Deine </a:t>
            </a:r>
            <a:r>
              <a:rPr lang="en-US" b="true" sz="2499" strike="noStrike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Lebensqualität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spürb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zu s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tä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</a:t>
            </a:r>
            <a:r>
              <a:rPr lang="en-US" sz="24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876300"/>
            <a:ext cx="8994843" cy="174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60"/>
              </a:lnSpc>
              <a:spcBef>
                <a:spcPct val="0"/>
              </a:spcBef>
            </a:pPr>
            <a:r>
              <a:rPr lang="en-US" b="true" sz="7400" spc="-74" strike="noStrike" u="none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Schluss-folgerung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296400" y="666750"/>
            <a:ext cx="8324850" cy="8953500"/>
            <a:chOff x="0" y="0"/>
            <a:chExt cx="2576171" cy="27707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76172" cy="2770723"/>
            </a:xfrm>
            <a:custGeom>
              <a:avLst/>
              <a:gdLst/>
              <a:ahLst/>
              <a:cxnLst/>
              <a:rect r="r" b="b" t="t" l="l"/>
              <a:pathLst>
                <a:path h="2770723" w="2576172">
                  <a:moveTo>
                    <a:pt x="2088730" y="0"/>
                  </a:moveTo>
                  <a:lnTo>
                    <a:pt x="177673" y="0"/>
                  </a:lnTo>
                  <a:cubicBezTo>
                    <a:pt x="79547" y="0"/>
                    <a:pt x="0" y="79547"/>
                    <a:pt x="0" y="177673"/>
                  </a:cubicBezTo>
                  <a:lnTo>
                    <a:pt x="0" y="2593050"/>
                  </a:lnTo>
                  <a:cubicBezTo>
                    <a:pt x="0" y="2691176"/>
                    <a:pt x="79547" y="2770723"/>
                    <a:pt x="177673" y="2770723"/>
                  </a:cubicBezTo>
                  <a:lnTo>
                    <a:pt x="2398500" y="2770723"/>
                  </a:lnTo>
                  <a:cubicBezTo>
                    <a:pt x="2496626" y="2770723"/>
                    <a:pt x="2576172" y="2691176"/>
                    <a:pt x="2576172" y="2593050"/>
                  </a:cubicBezTo>
                  <a:lnTo>
                    <a:pt x="2576172" y="523958"/>
                  </a:lnTo>
                  <a:cubicBezTo>
                    <a:pt x="2576172" y="480251"/>
                    <a:pt x="2560063" y="438079"/>
                    <a:pt x="2530924" y="405503"/>
                  </a:cubicBezTo>
                  <a:lnTo>
                    <a:pt x="2221146" y="59214"/>
                  </a:lnTo>
                  <a:cubicBezTo>
                    <a:pt x="2187442" y="21536"/>
                    <a:pt x="2139283" y="0"/>
                    <a:pt x="2088730" y="0"/>
                  </a:cubicBezTo>
                  <a:close/>
                </a:path>
              </a:pathLst>
            </a:custGeom>
            <a:blipFill>
              <a:blip r:embed="rId2"/>
              <a:stretch>
                <a:fillRect l="-280" t="0" r="-28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8B3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876300"/>
            <a:ext cx="6886575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60"/>
              </a:lnSpc>
              <a:spcBef>
                <a:spcPct val="0"/>
              </a:spcBef>
            </a:pPr>
            <a:r>
              <a:rPr lang="en-US" b="true" sz="7400" spc="-74" strike="noStrike" u="none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Referenzen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296400" y="666750"/>
            <a:ext cx="8324850" cy="10836075"/>
            <a:chOff x="0" y="0"/>
            <a:chExt cx="2252808" cy="29323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52809" cy="2932389"/>
            </a:xfrm>
            <a:custGeom>
              <a:avLst/>
              <a:gdLst/>
              <a:ahLst/>
              <a:cxnLst/>
              <a:rect r="r" b="b" t="t" l="l"/>
              <a:pathLst>
                <a:path h="2932389" w="2252809">
                  <a:moveTo>
                    <a:pt x="1765367" y="0"/>
                  </a:moveTo>
                  <a:lnTo>
                    <a:pt x="177673" y="0"/>
                  </a:lnTo>
                  <a:cubicBezTo>
                    <a:pt x="79547" y="0"/>
                    <a:pt x="0" y="79547"/>
                    <a:pt x="0" y="177673"/>
                  </a:cubicBezTo>
                  <a:lnTo>
                    <a:pt x="0" y="2754716"/>
                  </a:lnTo>
                  <a:cubicBezTo>
                    <a:pt x="0" y="2852843"/>
                    <a:pt x="79547" y="2932389"/>
                    <a:pt x="177673" y="2932389"/>
                  </a:cubicBezTo>
                  <a:lnTo>
                    <a:pt x="2075136" y="2932389"/>
                  </a:lnTo>
                  <a:cubicBezTo>
                    <a:pt x="2173262" y="2932389"/>
                    <a:pt x="2252809" y="2852843"/>
                    <a:pt x="2252809" y="2754716"/>
                  </a:cubicBezTo>
                  <a:lnTo>
                    <a:pt x="2252809" y="523958"/>
                  </a:lnTo>
                  <a:cubicBezTo>
                    <a:pt x="2252809" y="480251"/>
                    <a:pt x="2236699" y="438079"/>
                    <a:pt x="2207560" y="405503"/>
                  </a:cubicBezTo>
                  <a:lnTo>
                    <a:pt x="1897783" y="59214"/>
                  </a:lnTo>
                  <a:cubicBezTo>
                    <a:pt x="1864079" y="21536"/>
                    <a:pt x="1815920" y="0"/>
                    <a:pt x="1765367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30" r="0" b="-13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666750" y="1943619"/>
            <a:ext cx="7578769" cy="666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Weiterführende Literatur zum Thema Chronische Schmerzen (nicht spezifisch zum Thema Atemtechniken):</a:t>
            </a:r>
          </a:p>
          <a:p>
            <a:pPr algn="l">
              <a:lnSpc>
                <a:spcPts val="3499"/>
              </a:lnSpc>
            </a:pPr>
          </a:p>
          <a:p>
            <a:pPr algn="l" marL="539749" indent="-269875" lvl="1">
              <a:lnSpc>
                <a:spcPts val="444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Prof. Dr. Ingo Froböse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4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 tooltip="https://amzn.to/4bTnYbl"/>
              </a:rPr>
              <a:t>Die Stimme unseres Körpers</a:t>
            </a:r>
          </a:p>
          <a:p>
            <a:pPr algn="l" marL="539749" indent="-269875" lvl="1">
              <a:lnSpc>
                <a:spcPts val="444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Dr. Daniel G. Amen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4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 tooltip="https://amzn.to/4bxMxt4"/>
              </a:rPr>
              <a:t>Das glückliche Gehirn</a:t>
            </a:r>
          </a:p>
          <a:p>
            <a:pPr algn="l" marL="539749" indent="-269875" lvl="1">
              <a:lnSpc>
                <a:spcPts val="444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Samira Pereschkian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/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Prof. Dr. Nossrat Peseschkian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4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5" tooltip="https://amzn.to/4dwwBKa"/>
              </a:rPr>
              <a:t>Der Schmerz und seine Komplizen</a:t>
            </a:r>
          </a:p>
          <a:p>
            <a:pPr algn="l" marL="539749" indent="-269875" lvl="1">
              <a:lnSpc>
                <a:spcPts val="444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YouTube-Podcast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24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youtube.com/@hubermanlab"/>
              </a:rPr>
              <a:t> Prof. Andrew Huberman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(nur in Englisch)</a:t>
            </a:r>
          </a:p>
          <a:p>
            <a:pPr algn="l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D1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17773" y="6934200"/>
            <a:ext cx="19247032" cy="4815863"/>
            <a:chOff x="0" y="0"/>
            <a:chExt cx="5069177" cy="1268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69177" cy="1268375"/>
            </a:xfrm>
            <a:custGeom>
              <a:avLst/>
              <a:gdLst/>
              <a:ahLst/>
              <a:cxnLst/>
              <a:rect r="r" b="b" t="t" l="l"/>
              <a:pathLst>
                <a:path h="1268375" w="5069177">
                  <a:moveTo>
                    <a:pt x="0" y="0"/>
                  </a:moveTo>
                  <a:lnTo>
                    <a:pt x="5069177" y="0"/>
                  </a:lnTo>
                  <a:lnTo>
                    <a:pt x="5069177" y="1268375"/>
                  </a:lnTo>
                  <a:lnTo>
                    <a:pt x="0" y="1268375"/>
                  </a:lnTo>
                  <a:close/>
                </a:path>
              </a:pathLst>
            </a:custGeom>
            <a:solidFill>
              <a:srgbClr val="68B3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47625"/>
              <a:ext cx="5069177" cy="122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306425" y="666750"/>
            <a:ext cx="3488825" cy="5243068"/>
          </a:xfrm>
          <a:custGeom>
            <a:avLst/>
            <a:gdLst/>
            <a:ahLst/>
            <a:cxnLst/>
            <a:rect r="r" b="b" t="t" l="l"/>
            <a:pathLst>
              <a:path h="5243068" w="3488825">
                <a:moveTo>
                  <a:pt x="0" y="0"/>
                </a:moveTo>
                <a:lnTo>
                  <a:pt x="3488825" y="0"/>
                </a:lnTo>
                <a:lnTo>
                  <a:pt x="3488825" y="5243068"/>
                </a:lnTo>
                <a:lnTo>
                  <a:pt x="0" y="5243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6750" y="7829550"/>
            <a:ext cx="4010025" cy="904575"/>
            <a:chOff x="0" y="0"/>
            <a:chExt cx="5346700" cy="12061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68466"/>
              <a:ext cx="5346700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hallo@breathmark.de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38100"/>
              <a:ext cx="5346700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Email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981575" y="7829550"/>
            <a:ext cx="4010025" cy="904575"/>
            <a:chOff x="0" y="0"/>
            <a:chExt cx="5346700" cy="120610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668466"/>
              <a:ext cx="5346700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@breathmark.de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38100"/>
              <a:ext cx="5346700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Soziale Medien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7829550"/>
            <a:ext cx="4010025" cy="904575"/>
            <a:chOff x="0" y="0"/>
            <a:chExt cx="5346700" cy="120610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668466"/>
              <a:ext cx="5346700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0049 176 211 701 07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38100"/>
              <a:ext cx="5346700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Telefon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66750" y="876300"/>
            <a:ext cx="14077950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60"/>
              </a:lnSpc>
              <a:spcBef>
                <a:spcPct val="0"/>
              </a:spcBef>
            </a:pPr>
            <a:r>
              <a:rPr lang="en-US" b="true" sz="7400" spc="-74" strike="noStrike" u="none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Kontaktinformationen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6750" y="2166903"/>
            <a:ext cx="11689313" cy="432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2499" b="true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BREATHMARK - Evidenzbasiertes Atemtraining für alle Fälle</a:t>
            </a:r>
          </a:p>
          <a:p>
            <a:pPr algn="l">
              <a:lnSpc>
                <a:spcPts val="4999"/>
              </a:lnSpc>
            </a:pPr>
          </a:p>
          <a:p>
            <a:pPr algn="l">
              <a:lnSpc>
                <a:spcPts val="49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Atemkurse. Minikurse. Workshops. Seminare. Einzelarbeit.</a:t>
            </a:r>
          </a:p>
          <a:p>
            <a:pPr algn="l">
              <a:lnSpc>
                <a:spcPts val="49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Nach der JAZZ-Methode</a:t>
            </a:r>
          </a:p>
          <a:p>
            <a:pPr algn="l">
              <a:lnSpc>
                <a:spcPts val="4999"/>
              </a:lnSpc>
            </a:pPr>
            <a:r>
              <a:rPr lang="en-US" sz="24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 tooltip="https://www.breathmark.de"/>
              </a:rPr>
              <a:t>www.breathmark.de</a:t>
            </a:r>
          </a:p>
          <a:p>
            <a:pPr algn="l">
              <a:lnSpc>
                <a:spcPts val="4999"/>
              </a:lnSpc>
            </a:pPr>
          </a:p>
          <a:p>
            <a:pPr algn="l" marL="0" indent="0" lvl="0">
              <a:lnSpc>
                <a:spcPts val="49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Hamburg, April 2026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8B3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19850" y="4248150"/>
            <a:ext cx="1884131" cy="890680"/>
          </a:xfrm>
          <a:custGeom>
            <a:avLst/>
            <a:gdLst/>
            <a:ahLst/>
            <a:cxnLst/>
            <a:rect r="r" b="b" t="t" l="l"/>
            <a:pathLst>
              <a:path h="890680" w="1884131">
                <a:moveTo>
                  <a:pt x="0" y="0"/>
                </a:moveTo>
                <a:lnTo>
                  <a:pt x="1884131" y="0"/>
                </a:lnTo>
                <a:lnTo>
                  <a:pt x="1884131" y="890680"/>
                </a:lnTo>
                <a:lnTo>
                  <a:pt x="0" y="890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72950" y="4248150"/>
            <a:ext cx="1884131" cy="890680"/>
          </a:xfrm>
          <a:custGeom>
            <a:avLst/>
            <a:gdLst/>
            <a:ahLst/>
            <a:cxnLst/>
            <a:rect r="r" b="b" t="t" l="l"/>
            <a:pathLst>
              <a:path h="890680" w="1884131">
                <a:moveTo>
                  <a:pt x="0" y="0"/>
                </a:moveTo>
                <a:lnTo>
                  <a:pt x="1884131" y="0"/>
                </a:lnTo>
                <a:lnTo>
                  <a:pt x="1884131" y="890680"/>
                </a:lnTo>
                <a:lnTo>
                  <a:pt x="0" y="890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666750" y="876300"/>
            <a:ext cx="11201400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60"/>
              </a:lnSpc>
              <a:spcBef>
                <a:spcPct val="0"/>
              </a:spcBef>
            </a:pPr>
            <a:r>
              <a:rPr lang="en-US" b="true" sz="7400" spc="-74">
                <a:solidFill>
                  <a:srgbClr val="19254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Überblick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419850" y="6038850"/>
            <a:ext cx="5448300" cy="2355850"/>
            <a:chOff x="0" y="0"/>
            <a:chExt cx="7264400" cy="314113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7264400" cy="10477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400"/>
                </a:lnSpc>
              </a:pPr>
              <a:r>
                <a:rPr lang="en-US" b="true" sz="6000" spc="-60">
                  <a:solidFill>
                    <a:srgbClr val="19254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</a:t>
              </a:r>
              <a:r>
                <a:rPr lang="en-US" b="true" sz="6000" spc="-60">
                  <a:solidFill>
                    <a:srgbClr val="19254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ie Atmung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435100"/>
              <a:ext cx="7264400" cy="1706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39749" indent="-269875" lvl="1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Atemtec</a:t>
              </a:r>
              <a:r>
                <a:rPr lang="en-US" sz="2499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hniken nutzen</a:t>
              </a:r>
            </a:p>
            <a:p>
              <a:pPr algn="l" marL="539749" indent="-269875" lvl="1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Stressreduktion</a:t>
              </a:r>
            </a:p>
            <a:p>
              <a:pPr algn="l">
                <a:lnSpc>
                  <a:spcPts val="3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72950" y="6038850"/>
            <a:ext cx="5448300" cy="1917700"/>
            <a:chOff x="0" y="0"/>
            <a:chExt cx="7264400" cy="255693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71450"/>
              <a:ext cx="7264400" cy="10477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400"/>
                </a:lnSpc>
              </a:pPr>
              <a:r>
                <a:rPr lang="en-US" b="true" sz="6000" spc="-60">
                  <a:solidFill>
                    <a:srgbClr val="19254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Tipps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435100"/>
              <a:ext cx="7264400" cy="1121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39749" indent="-269875" lvl="1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Einfach und für den Alltag</a:t>
              </a:r>
            </a:p>
            <a:p>
              <a:pPr algn="l" marL="539749" indent="-269875" lvl="1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Literaturtipps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90575" y="4184650"/>
            <a:ext cx="1884131" cy="890680"/>
          </a:xfrm>
          <a:custGeom>
            <a:avLst/>
            <a:gdLst/>
            <a:ahLst/>
            <a:cxnLst/>
            <a:rect r="r" b="b" t="t" l="l"/>
            <a:pathLst>
              <a:path h="890680" w="1884131">
                <a:moveTo>
                  <a:pt x="0" y="0"/>
                </a:moveTo>
                <a:lnTo>
                  <a:pt x="1884131" y="0"/>
                </a:lnTo>
                <a:lnTo>
                  <a:pt x="1884131" y="890680"/>
                </a:lnTo>
                <a:lnTo>
                  <a:pt x="0" y="890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790575" y="5975350"/>
            <a:ext cx="5448300" cy="1917700"/>
            <a:chOff x="0" y="0"/>
            <a:chExt cx="7264400" cy="255693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171450"/>
              <a:ext cx="7264400" cy="10477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400"/>
                </a:lnSpc>
              </a:pPr>
              <a:r>
                <a:rPr lang="en-US" b="true" sz="6000" spc="-60">
                  <a:solidFill>
                    <a:srgbClr val="19254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Einführung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435100"/>
              <a:ext cx="7264400" cy="1121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39749" indent="-269875" lvl="1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Chronischer Schmerz</a:t>
              </a:r>
            </a:p>
            <a:p>
              <a:pPr algn="l" marL="539749" indent="-269875" lvl="1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1925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Lebensqualität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25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876300"/>
            <a:ext cx="7650939" cy="2586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60"/>
              </a:lnSpc>
              <a:spcBef>
                <a:spcPct val="0"/>
              </a:spcBef>
            </a:pPr>
            <a:r>
              <a:rPr lang="en-US" b="true" sz="7400" spc="-74">
                <a:solidFill>
                  <a:srgbClr val="F0F4FD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Was sind</a:t>
            </a:r>
            <a:r>
              <a:rPr lang="en-US" b="true" sz="7400" spc="-74" strike="noStrike" u="none">
                <a:solidFill>
                  <a:srgbClr val="F0F4FD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chronische Schmerzen?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4406940"/>
            <a:ext cx="6886575" cy="479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>
                <a:solidFill>
                  <a:srgbClr val="F0F4FD"/>
                </a:solidFill>
                <a:latin typeface="Montserrat"/>
                <a:ea typeface="Montserrat"/>
                <a:cs typeface="Montserrat"/>
                <a:sym typeface="Montserrat"/>
              </a:rPr>
              <a:t>Chronischer Schmerz trifft viele Menschen</a:t>
            </a:r>
            <a:r>
              <a:rPr lang="en-US" b="true" sz="2499">
                <a:solidFill>
                  <a:srgbClr val="F0F4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jeden Tag</a:t>
            </a:r>
          </a:p>
          <a:p>
            <a:pPr algn="l" marL="0" indent="0" lvl="0">
              <a:lnSpc>
                <a:spcPts val="3499"/>
              </a:lnSpc>
            </a:pPr>
          </a:p>
          <a:p>
            <a:pPr algn="l" marL="0" indent="0" lvl="0">
              <a:lnSpc>
                <a:spcPts val="3499"/>
              </a:lnSpc>
            </a:pPr>
            <a:r>
              <a:rPr lang="en-US" b="true" sz="2499">
                <a:solidFill>
                  <a:srgbClr val="F0F4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Er </a:t>
            </a:r>
            <a:r>
              <a:rPr lang="en-US" sz="2499">
                <a:solidFill>
                  <a:srgbClr val="F0F4FD"/>
                </a:solidFill>
                <a:latin typeface="Montserrat"/>
                <a:ea typeface="Montserrat"/>
                <a:cs typeface="Montserrat"/>
                <a:sym typeface="Montserrat"/>
              </a:rPr>
              <a:t>kommt regelmäßig wieder oder bleibt permanent und </a:t>
            </a:r>
            <a:r>
              <a:rPr lang="en-US" b="true" sz="2499">
                <a:solidFill>
                  <a:srgbClr val="F0F4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verändert den Alltag</a:t>
            </a:r>
          </a:p>
          <a:p>
            <a:pPr algn="l" marL="0" indent="0" lvl="0">
              <a:lnSpc>
                <a:spcPts val="3499"/>
              </a:lnSpc>
            </a:pPr>
          </a:p>
          <a:p>
            <a:pPr algn="l" marL="0" indent="0" lvl="0">
              <a:lnSpc>
                <a:spcPts val="3499"/>
              </a:lnSpc>
            </a:pPr>
            <a:r>
              <a:rPr lang="en-US" sz="2499">
                <a:solidFill>
                  <a:srgbClr val="F0F4FD"/>
                </a:solidFill>
                <a:latin typeface="Montserrat"/>
                <a:ea typeface="Montserrat"/>
                <a:cs typeface="Montserrat"/>
                <a:sym typeface="Montserrat"/>
              </a:rPr>
              <a:t>Er beeinflusst </a:t>
            </a:r>
            <a:r>
              <a:rPr lang="en-US" b="true" sz="2499">
                <a:solidFill>
                  <a:srgbClr val="F0F4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Körper, Gefühle und soziale Beziehungen</a:t>
            </a:r>
          </a:p>
          <a:p>
            <a:pPr algn="l" marL="0" indent="0" lvl="0">
              <a:lnSpc>
                <a:spcPts val="3499"/>
              </a:lnSpc>
            </a:pPr>
          </a:p>
          <a:p>
            <a:pPr algn="l" marL="0" indent="0" lvl="0">
              <a:lnSpc>
                <a:spcPts val="3499"/>
              </a:lnSpc>
            </a:pPr>
            <a:r>
              <a:rPr lang="en-US" sz="2499">
                <a:solidFill>
                  <a:srgbClr val="F0F4FD"/>
                </a:solidFill>
                <a:latin typeface="Montserrat"/>
                <a:ea typeface="Montserrat"/>
                <a:cs typeface="Montserrat"/>
                <a:sym typeface="Montserrat"/>
              </a:rPr>
              <a:t>Ihm ist modular zu begegnen und</a:t>
            </a:r>
            <a:r>
              <a:rPr lang="en-US" b="true" sz="2499">
                <a:solidFill>
                  <a:srgbClr val="F0F4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Atemarbeit ist Teil der Genesung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296400" y="-588019"/>
            <a:ext cx="9442510" cy="7522219"/>
            <a:chOff x="0" y="0"/>
            <a:chExt cx="3546545" cy="28252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46545" cy="2825296"/>
            </a:xfrm>
            <a:custGeom>
              <a:avLst/>
              <a:gdLst/>
              <a:ahLst/>
              <a:cxnLst/>
              <a:rect r="r" b="b" t="t" l="l"/>
              <a:pathLst>
                <a:path h="2825296" w="3546545">
                  <a:moveTo>
                    <a:pt x="3522299" y="155341"/>
                  </a:moveTo>
                  <a:lnTo>
                    <a:pt x="3411722" y="31728"/>
                  </a:lnTo>
                  <a:cubicBezTo>
                    <a:pt x="3393661" y="11539"/>
                    <a:pt x="3367855" y="0"/>
                    <a:pt x="3340767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2606484"/>
                  </a:lnTo>
                  <a:cubicBezTo>
                    <a:pt x="0" y="2629903"/>
                    <a:pt x="8633" y="2652501"/>
                    <a:pt x="24247" y="2669956"/>
                  </a:cubicBezTo>
                  <a:lnTo>
                    <a:pt x="134824" y="2793567"/>
                  </a:lnTo>
                  <a:cubicBezTo>
                    <a:pt x="152885" y="2813756"/>
                    <a:pt x="178690" y="2825296"/>
                    <a:pt x="205778" y="2825296"/>
                  </a:cubicBezTo>
                  <a:lnTo>
                    <a:pt x="3340764" y="2825287"/>
                  </a:lnTo>
                  <a:cubicBezTo>
                    <a:pt x="3367852" y="2825287"/>
                    <a:pt x="3393657" y="2813747"/>
                    <a:pt x="3411717" y="2793558"/>
                  </a:cubicBezTo>
                  <a:lnTo>
                    <a:pt x="3522298" y="2669943"/>
                  </a:lnTo>
                  <a:cubicBezTo>
                    <a:pt x="3537912" y="2652488"/>
                    <a:pt x="3546545" y="2629890"/>
                    <a:pt x="3546545" y="2606471"/>
                  </a:cubicBezTo>
                  <a:lnTo>
                    <a:pt x="3546545" y="218812"/>
                  </a:lnTo>
                  <a:cubicBezTo>
                    <a:pt x="3546545" y="195393"/>
                    <a:pt x="3537913" y="172796"/>
                    <a:pt x="3522299" y="155341"/>
                  </a:cubicBezTo>
                  <a:close/>
                </a:path>
              </a:pathLst>
            </a:custGeom>
            <a:blipFill>
              <a:blip r:embed="rId2"/>
              <a:stretch>
                <a:fillRect l="-579" t="0" r="-579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1D6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10287000"/>
            <a:chOff x="0" y="0"/>
            <a:chExt cx="1393034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3034" cy="1593725"/>
            </a:xfrm>
            <a:custGeom>
              <a:avLst/>
              <a:gdLst/>
              <a:ahLst/>
              <a:cxnLst/>
              <a:rect r="r" b="b" t="t" l="l"/>
              <a:pathLst>
                <a:path h="1593725" w="1393034">
                  <a:moveTo>
                    <a:pt x="0" y="0"/>
                  </a:moveTo>
                  <a:lnTo>
                    <a:pt x="1393034" y="0"/>
                  </a:lnTo>
                  <a:lnTo>
                    <a:pt x="1393034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597" r="0" b="-59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95325" y="666750"/>
            <a:ext cx="6858000" cy="6885940"/>
            <a:chOff x="0" y="0"/>
            <a:chExt cx="9144000" cy="918125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09550"/>
              <a:ext cx="9144000" cy="2401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660"/>
                </a:lnSpc>
                <a:spcBef>
                  <a:spcPct val="0"/>
                </a:spcBef>
              </a:pPr>
              <a:r>
                <a:rPr lang="en-US" b="true" sz="7400" spc="-74" strike="noStrike" u="none">
                  <a:solidFill>
                    <a:srgbClr val="000000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Die Rolle der Atmung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801620"/>
              <a:ext cx="9144000" cy="6379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Schmerz ist Stress</a:t>
              </a:r>
              <a:r>
                <a:rPr lang="en-US" sz="24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für alle Systeme</a:t>
              </a:r>
            </a:p>
            <a:p>
              <a:pPr algn="l">
                <a:lnSpc>
                  <a:spcPts val="3499"/>
                </a:lnSpc>
              </a:pPr>
            </a:p>
            <a:p>
              <a:pPr algn="l" marL="0" indent="0" lvl="0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Atemtechniken unterstützen</a:t>
              </a:r>
              <a:r>
                <a:rPr lang="en-US" sz="24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die Linderung von Schmerzen</a:t>
              </a:r>
            </a:p>
            <a:p>
              <a:pPr algn="l" marL="0" indent="0" lvl="0">
                <a:lnSpc>
                  <a:spcPts val="3499"/>
                </a:lnSpc>
              </a:pPr>
            </a:p>
            <a:p>
              <a:pPr algn="l" marL="0" indent="0" lvl="0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Sie beruhigen Dein Nervensystem</a:t>
              </a:r>
              <a:r>
                <a:rPr lang="en-US" sz="24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nachhaltig</a:t>
              </a:r>
            </a:p>
            <a:p>
              <a:pPr algn="l" marL="0" indent="0" lvl="0">
                <a:lnSpc>
                  <a:spcPts val="3499"/>
                </a:lnSpc>
              </a:pPr>
            </a:p>
            <a:p>
              <a:pPr algn="l" marL="0" indent="0" lvl="0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Du kannst sie jederzeit anwenden</a:t>
              </a:r>
              <a:r>
                <a:rPr lang="en-US" sz="24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immer wenn der Schmerz kommt oder zwischendurch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8B3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3352800"/>
            <a:ext cx="4010025" cy="6267450"/>
            <a:chOff x="0" y="0"/>
            <a:chExt cx="1056138" cy="1650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1056138" cy="16125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2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981575" y="3352800"/>
            <a:ext cx="4010025" cy="6267450"/>
            <a:chOff x="0" y="0"/>
            <a:chExt cx="1056138" cy="1650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47625"/>
              <a:ext cx="1056138" cy="160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3352800"/>
            <a:ext cx="4010025" cy="6267450"/>
            <a:chOff x="0" y="0"/>
            <a:chExt cx="1056138" cy="16506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38100"/>
              <a:ext cx="1056138" cy="16125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7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611225" y="3352800"/>
            <a:ext cx="4010025" cy="6267450"/>
            <a:chOff x="0" y="0"/>
            <a:chExt cx="1056138" cy="16506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47625"/>
              <a:ext cx="1056138" cy="160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66750" y="876300"/>
            <a:ext cx="16954500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0"/>
              </a:lnSpc>
              <a:spcBef>
                <a:spcPct val="0"/>
              </a:spcBef>
            </a:pPr>
            <a:r>
              <a:rPr lang="en-US" b="true" sz="7400" spc="-74" strike="noStrike" u="none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Atemtechniken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69769" y="6019800"/>
            <a:ext cx="3603986" cy="2707253"/>
            <a:chOff x="0" y="0"/>
            <a:chExt cx="4805315" cy="3609671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66675"/>
              <a:ext cx="4805315" cy="1332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en-US" b="true" sz="3800" spc="-38">
                  <a:solidFill>
                    <a:srgbClr val="CBD1C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Tiefe</a:t>
              </a:r>
            </a:p>
            <a:p>
              <a:pPr algn="ctr" marL="0" indent="0" lvl="0">
                <a:lnSpc>
                  <a:spcPts val="3800"/>
                </a:lnSpc>
              </a:pPr>
              <a:r>
                <a:rPr lang="en-US" b="true" sz="3800" spc="-38">
                  <a:solidFill>
                    <a:srgbClr val="CBD1C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Bauchatmung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81588" y="1554268"/>
              <a:ext cx="4042139" cy="20554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01"/>
                </a:lnSpc>
              </a:pPr>
              <a:r>
                <a:rPr lang="en-US" sz="2215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</a:t>
              </a:r>
              <a:r>
                <a:rPr lang="en-US" sz="2215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iefe Atemzüge durch die Nase führen nachweislich zu Entspannung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470786" y="6019800"/>
            <a:ext cx="3031604" cy="2707253"/>
            <a:chOff x="0" y="0"/>
            <a:chExt cx="4042139" cy="3609671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66675"/>
              <a:ext cx="4042139" cy="1332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00"/>
                </a:lnSpc>
              </a:pPr>
              <a:r>
                <a:rPr lang="en-US" b="true" sz="3800" spc="-38">
                  <a:solidFill>
                    <a:srgbClr val="CBD1C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Wellen-Atmung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554268"/>
              <a:ext cx="4042139" cy="20554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01"/>
                </a:lnSpc>
                <a:spcBef>
                  <a:spcPct val="0"/>
                </a:spcBef>
              </a:pPr>
              <a:r>
                <a:rPr lang="en-US" sz="2215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Entstresst, indem Dein Atem wie eine weiche Welle durch deinen Körper fließt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4100436" y="6019800"/>
            <a:ext cx="3031604" cy="2660263"/>
            <a:chOff x="0" y="0"/>
            <a:chExt cx="4042139" cy="354701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04775"/>
              <a:ext cx="4042139" cy="12312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20"/>
                </a:lnSpc>
              </a:pPr>
              <a:r>
                <a:rPr lang="en-US" b="true" sz="3800" spc="-38">
                  <a:solidFill>
                    <a:srgbClr val="CBD1C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4-6-Atmung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491615"/>
              <a:ext cx="4042139" cy="20554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01"/>
                </a:lnSpc>
                <a:spcBef>
                  <a:spcPct val="0"/>
                </a:spcBef>
              </a:pPr>
              <a:r>
                <a:rPr lang="en-US" sz="2215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</a:t>
              </a:r>
              <a:r>
                <a:rPr lang="en-US" sz="2215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r>
                <a:rPr lang="en-US" sz="2215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r>
                <a:rPr lang="en-US" sz="2215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</a:t>
              </a:r>
              <a:r>
                <a:rPr lang="en-US" sz="2215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</a:t>
              </a:r>
              <a:r>
                <a:rPr lang="en-US" sz="2215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Körper und Ge</a:t>
              </a:r>
              <a:r>
                <a:rPr lang="en-US" sz="2215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danken ruh</a:t>
              </a:r>
              <a:r>
                <a:rPr lang="en-US" sz="2215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r>
                <a:rPr lang="en-US" sz="2215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 und au</a:t>
              </a:r>
              <a:r>
                <a:rPr lang="en-US" sz="2215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</a:t>
              </a:r>
              <a:r>
                <a:rPr lang="en-US" sz="2215" strike="noStrike" u="none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geglichen werden zu lassen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72010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603493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34975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466458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9785611" y="6019800"/>
            <a:ext cx="3031604" cy="2707253"/>
            <a:chOff x="0" y="0"/>
            <a:chExt cx="4042139" cy="3609671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66675"/>
              <a:ext cx="4042139" cy="1332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00"/>
                </a:lnSpc>
              </a:pPr>
              <a:r>
                <a:rPr lang="en-US" b="true" sz="3800" spc="-38">
                  <a:solidFill>
                    <a:srgbClr val="CBD1C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Summ-Atmung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1554268"/>
              <a:ext cx="4042139" cy="20554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01"/>
                </a:lnSpc>
                <a:spcBef>
                  <a:spcPct val="0"/>
                </a:spcBef>
              </a:pPr>
              <a:r>
                <a:rPr lang="en-US" sz="2215">
                  <a:solidFill>
                    <a:srgbClr val="CBD1C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Durch Summen wird dein System schnell beruhigt und harmonisiert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25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3352800"/>
            <a:ext cx="4010025" cy="6267450"/>
            <a:chOff x="0" y="0"/>
            <a:chExt cx="1056138" cy="1650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96C1E8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47625"/>
              <a:ext cx="1056138" cy="160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981575" y="3352800"/>
            <a:ext cx="4010025" cy="6267450"/>
            <a:chOff x="0" y="0"/>
            <a:chExt cx="1056138" cy="1650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F0F4FD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47625"/>
              <a:ext cx="1056138" cy="160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3352800"/>
            <a:ext cx="4010025" cy="6267450"/>
            <a:chOff x="0" y="0"/>
            <a:chExt cx="1056138" cy="16506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96C1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47625"/>
              <a:ext cx="1056138" cy="160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611225" y="3352800"/>
            <a:ext cx="4010025" cy="6267450"/>
            <a:chOff x="0" y="0"/>
            <a:chExt cx="1056138" cy="16506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F0F4F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47625"/>
              <a:ext cx="1056138" cy="160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66750" y="876300"/>
            <a:ext cx="16954500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60"/>
              </a:lnSpc>
              <a:spcBef>
                <a:spcPct val="0"/>
              </a:spcBef>
            </a:pPr>
            <a:r>
              <a:rPr lang="en-US" b="true" sz="7400" spc="-74">
                <a:solidFill>
                  <a:srgbClr val="F0F4FD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Weitere </a:t>
            </a:r>
            <a:r>
              <a:rPr lang="en-US" b="true" sz="7400" spc="-74" strike="noStrike" u="none">
                <a:solidFill>
                  <a:srgbClr val="F0F4FD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Atemtechniken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69769" y="6019800"/>
            <a:ext cx="3603986" cy="2707132"/>
            <a:chOff x="0" y="0"/>
            <a:chExt cx="4805315" cy="3609509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66675"/>
              <a:ext cx="4805315" cy="1332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en-US" b="true" sz="3800" spc="-38">
                  <a:solidFill>
                    <a:srgbClr val="2A506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4-7-8</a:t>
              </a:r>
            </a:p>
            <a:p>
              <a:pPr algn="ctr" marL="0" indent="0" lvl="0">
                <a:lnSpc>
                  <a:spcPts val="3800"/>
                </a:lnSpc>
              </a:pPr>
              <a:r>
                <a:rPr lang="en-US" b="true" sz="3800" spc="-38">
                  <a:solidFill>
                    <a:srgbClr val="2A506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Atmung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81588" y="1554268"/>
              <a:ext cx="4042139" cy="20552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08"/>
                </a:lnSpc>
              </a:pPr>
              <a:r>
                <a:rPr lang="en-US" sz="2220">
                  <a:solidFill>
                    <a:srgbClr val="2A506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Klassiker, aber für Beginner wegen der langen Atempause nicht leicht zu lernen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470786" y="6019800"/>
            <a:ext cx="3031604" cy="2707132"/>
            <a:chOff x="0" y="0"/>
            <a:chExt cx="4042139" cy="3609509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66675"/>
              <a:ext cx="4042139" cy="1332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00"/>
                </a:lnSpc>
              </a:pPr>
              <a:r>
                <a:rPr lang="en-US" b="true" sz="3800" spc="-38">
                  <a:solidFill>
                    <a:srgbClr val="2A506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Kohärente Atmung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554268"/>
              <a:ext cx="4042139" cy="20552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08"/>
                </a:lnSpc>
                <a:spcBef>
                  <a:spcPct val="0"/>
                </a:spcBef>
              </a:pPr>
              <a:r>
                <a:rPr lang="en-US" sz="2220">
                  <a:solidFill>
                    <a:srgbClr val="2A506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Kontinuierliche Atmung mit deutlichem Effekt auf den Vagusnerv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785611" y="6019800"/>
            <a:ext cx="3031604" cy="2707132"/>
            <a:chOff x="0" y="0"/>
            <a:chExt cx="4042139" cy="3609509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66675"/>
              <a:ext cx="4042139" cy="1332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00"/>
                </a:lnSpc>
              </a:pPr>
              <a:r>
                <a:rPr lang="en-US" b="true" sz="3800" spc="-38">
                  <a:solidFill>
                    <a:srgbClr val="2A506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Box-Atmung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554268"/>
              <a:ext cx="4042139" cy="20552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08"/>
                </a:lnSpc>
                <a:spcBef>
                  <a:spcPct val="0"/>
                </a:spcBef>
              </a:pPr>
              <a:r>
                <a:rPr lang="en-US" sz="2220">
                  <a:solidFill>
                    <a:srgbClr val="2A506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Die Atemtechnik der NAVI SEALS hilft, sich schnell zu beruhigen und zu sammeln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103701" y="6019800"/>
            <a:ext cx="3025073" cy="2707132"/>
            <a:chOff x="0" y="0"/>
            <a:chExt cx="4033431" cy="3609509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66675"/>
              <a:ext cx="4033431" cy="1332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00"/>
                </a:lnSpc>
              </a:pPr>
              <a:r>
                <a:rPr lang="en-US" b="true" sz="3800" spc="-38">
                  <a:solidFill>
                    <a:srgbClr val="2A506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Atem-Meditation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1554268"/>
              <a:ext cx="4033431" cy="20552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08"/>
                </a:lnSpc>
                <a:spcBef>
                  <a:spcPct val="0"/>
                </a:spcBef>
              </a:pPr>
              <a:r>
                <a:rPr lang="en-US" sz="2220">
                  <a:solidFill>
                    <a:srgbClr val="2A506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Konzentration auf den Atem wirkt  vorteilhaft auf das Gehirn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72010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03493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34975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66458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6731496" y="2000250"/>
            <a:ext cx="4520208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0F4FD"/>
                </a:solidFill>
                <a:latin typeface="Montserrat"/>
                <a:ea typeface="Montserrat"/>
                <a:cs typeface="Montserrat"/>
                <a:sym typeface="Montserrat"/>
              </a:rPr>
              <a:t>Nicht im Kurs mit enthalten!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1D6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876300"/>
            <a:ext cx="8684323" cy="174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60"/>
              </a:lnSpc>
            </a:pPr>
            <a:r>
              <a:rPr lang="en-US" sz="7400" spc="-74" b="true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Die tiefe</a:t>
            </a:r>
          </a:p>
          <a:p>
            <a:pPr algn="l" marL="0" indent="0" lvl="0">
              <a:lnSpc>
                <a:spcPts val="6660"/>
              </a:lnSpc>
              <a:spcBef>
                <a:spcPct val="0"/>
              </a:spcBef>
            </a:pPr>
            <a:r>
              <a:rPr lang="en-US" b="true" sz="7400" spc="-74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Bauchatmung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351073" y="20370"/>
            <a:ext cx="9442510" cy="7522219"/>
            <a:chOff x="0" y="0"/>
            <a:chExt cx="3546545" cy="28252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46545" cy="2825296"/>
            </a:xfrm>
            <a:custGeom>
              <a:avLst/>
              <a:gdLst/>
              <a:ahLst/>
              <a:cxnLst/>
              <a:rect r="r" b="b" t="t" l="l"/>
              <a:pathLst>
                <a:path h="2825296" w="3546545">
                  <a:moveTo>
                    <a:pt x="3522299" y="155341"/>
                  </a:moveTo>
                  <a:lnTo>
                    <a:pt x="3411722" y="31728"/>
                  </a:lnTo>
                  <a:cubicBezTo>
                    <a:pt x="3393661" y="11539"/>
                    <a:pt x="3367855" y="0"/>
                    <a:pt x="3340767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2606484"/>
                  </a:lnTo>
                  <a:cubicBezTo>
                    <a:pt x="0" y="2629903"/>
                    <a:pt x="8633" y="2652501"/>
                    <a:pt x="24247" y="2669956"/>
                  </a:cubicBezTo>
                  <a:lnTo>
                    <a:pt x="134824" y="2793567"/>
                  </a:lnTo>
                  <a:cubicBezTo>
                    <a:pt x="152885" y="2813756"/>
                    <a:pt x="178690" y="2825296"/>
                    <a:pt x="205778" y="2825296"/>
                  </a:cubicBezTo>
                  <a:lnTo>
                    <a:pt x="3340764" y="2825287"/>
                  </a:lnTo>
                  <a:cubicBezTo>
                    <a:pt x="3367852" y="2825287"/>
                    <a:pt x="3393657" y="2813747"/>
                    <a:pt x="3411717" y="2793558"/>
                  </a:cubicBezTo>
                  <a:lnTo>
                    <a:pt x="3522298" y="2669943"/>
                  </a:lnTo>
                  <a:cubicBezTo>
                    <a:pt x="3537912" y="2652488"/>
                    <a:pt x="3546545" y="2629890"/>
                    <a:pt x="3546545" y="2606471"/>
                  </a:cubicBezTo>
                  <a:lnTo>
                    <a:pt x="3546545" y="218812"/>
                  </a:lnTo>
                  <a:cubicBezTo>
                    <a:pt x="3546545" y="195393"/>
                    <a:pt x="3537913" y="172796"/>
                    <a:pt x="3522299" y="155341"/>
                  </a:cubicBezTo>
                  <a:close/>
                </a:path>
              </a:pathLst>
            </a:custGeom>
            <a:blipFill>
              <a:blip r:embed="rId2"/>
              <a:stretch>
                <a:fillRect l="0" t="-12764" r="0" b="-12764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666750" y="3743379"/>
            <a:ext cx="6886575" cy="435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Die Basis aller Atemtechniken. 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Durch die Nase ein, durch die Nase aus.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Ohne die </a:t>
            </a:r>
            <a:r>
              <a:rPr lang="en-US" sz="24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Einatmung durch die Nase, 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erreichst du die tiefe Bauchatmung nicht. Beides gehört zusammen.</a:t>
            </a:r>
          </a:p>
          <a:p>
            <a:pPr algn="l">
              <a:lnSpc>
                <a:spcPts val="3499"/>
              </a:lnSpc>
            </a:pPr>
          </a:p>
          <a:p>
            <a:pPr algn="l" marL="0" indent="0" lvl="0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Wichtig ist die Bewegung des Bauches, des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Zwerchfells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das durch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tiefe Atemzüge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durch die Nase erreicht wird.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D1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442510" cy="7522219"/>
            <a:chOff x="0" y="0"/>
            <a:chExt cx="3546545" cy="28252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46545" cy="2825296"/>
            </a:xfrm>
            <a:custGeom>
              <a:avLst/>
              <a:gdLst/>
              <a:ahLst/>
              <a:cxnLst/>
              <a:rect r="r" b="b" t="t" l="l"/>
              <a:pathLst>
                <a:path h="2825296" w="3546545">
                  <a:moveTo>
                    <a:pt x="3522299" y="155341"/>
                  </a:moveTo>
                  <a:lnTo>
                    <a:pt x="3411722" y="31728"/>
                  </a:lnTo>
                  <a:cubicBezTo>
                    <a:pt x="3393661" y="11539"/>
                    <a:pt x="3367855" y="0"/>
                    <a:pt x="3340767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2606484"/>
                  </a:lnTo>
                  <a:cubicBezTo>
                    <a:pt x="0" y="2629903"/>
                    <a:pt x="8633" y="2652501"/>
                    <a:pt x="24247" y="2669956"/>
                  </a:cubicBezTo>
                  <a:lnTo>
                    <a:pt x="134824" y="2793567"/>
                  </a:lnTo>
                  <a:cubicBezTo>
                    <a:pt x="152885" y="2813756"/>
                    <a:pt x="178690" y="2825296"/>
                    <a:pt x="205778" y="2825296"/>
                  </a:cubicBezTo>
                  <a:lnTo>
                    <a:pt x="3340764" y="2825287"/>
                  </a:lnTo>
                  <a:cubicBezTo>
                    <a:pt x="3367852" y="2825287"/>
                    <a:pt x="3393657" y="2813747"/>
                    <a:pt x="3411717" y="2793558"/>
                  </a:cubicBezTo>
                  <a:lnTo>
                    <a:pt x="3522298" y="2669943"/>
                  </a:lnTo>
                  <a:cubicBezTo>
                    <a:pt x="3537912" y="2652488"/>
                    <a:pt x="3546545" y="2629890"/>
                    <a:pt x="3546545" y="2606471"/>
                  </a:cubicBezTo>
                  <a:lnTo>
                    <a:pt x="3546545" y="218812"/>
                  </a:lnTo>
                  <a:cubicBezTo>
                    <a:pt x="3546545" y="195393"/>
                    <a:pt x="3537913" y="172796"/>
                    <a:pt x="3522299" y="155341"/>
                  </a:cubicBezTo>
                  <a:close/>
                </a:path>
              </a:pathLst>
            </a:custGeom>
            <a:blipFill>
              <a:blip r:embed="rId2"/>
              <a:stretch>
                <a:fillRect l="0" t="-12764" r="0" b="-12764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800100"/>
            <a:ext cx="7785449" cy="2854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0"/>
              </a:lnSpc>
            </a:pPr>
            <a:r>
              <a:rPr lang="en-US" b="true" sz="7400" spc="-74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Wellenatmung</a:t>
            </a:r>
            <a:r>
              <a:rPr lang="en-US" b="true" sz="7400" spc="-74" strike="noStrike" u="none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: Anleitung und Vorteile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6750" y="4335824"/>
            <a:ext cx="6886575" cy="391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Wichtig ist die</a:t>
            </a:r>
            <a:r>
              <a:rPr lang="en-US" sz="24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Bewegung des Zwerchfells.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Nach unten und nach oben.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Dein Atem bewegt sich wie eine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ll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 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deinen Körper: </a:t>
            </a:r>
            <a:r>
              <a:rPr lang="en-US" sz="24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Erst füllt er den Bauch, dann hebt er die Brust.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Beim Ausatmen sinkt die Brust wieder und der Bauch zieht sich sanft zurück.</a:t>
            </a:r>
          </a:p>
          <a:p>
            <a:pPr algn="l" marL="0" indent="0" lvl="0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25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702257"/>
            <a:ext cx="8144999" cy="7551517"/>
            <a:chOff x="0" y="0"/>
            <a:chExt cx="10859998" cy="1006868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33350"/>
              <a:ext cx="10859998" cy="38510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400"/>
                </a:lnSpc>
              </a:pPr>
              <a:r>
                <a:rPr lang="en-US" b="true" sz="7400" spc="-74">
                  <a:solidFill>
                    <a:srgbClr val="F0F4FD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Summatmung</a:t>
              </a:r>
              <a:r>
                <a:rPr lang="en-US" b="true" sz="7400" spc="-74" strike="noStrike" u="none">
                  <a:solidFill>
                    <a:srgbClr val="F0F4FD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: Anleitung und Vorteile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857456"/>
              <a:ext cx="9182100" cy="5211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true">
                  <a:solidFill>
                    <a:srgbClr val="F0F4F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Einfache Atemtechnik</a:t>
              </a:r>
              <a:r>
                <a:rPr lang="en-US" sz="2499">
                  <a:solidFill>
                    <a:srgbClr val="F0F4F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die durch Vibration den Vagusnerv aktiviert und zu schöner Entspannung führt.</a:t>
              </a:r>
            </a:p>
            <a:p>
              <a:pPr algn="l">
                <a:lnSpc>
                  <a:spcPts val="3499"/>
                </a:lnSpc>
              </a:pPr>
            </a:p>
            <a:p>
              <a:pPr algn="l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F0F4F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 gibt verschiedene Techniken, bei denen man </a:t>
              </a:r>
              <a:r>
                <a:rPr lang="en-US" b="true" sz="2499">
                  <a:solidFill>
                    <a:srgbClr val="F0F4F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atmet und summt</a:t>
              </a:r>
              <a:r>
                <a:rPr lang="en-US" sz="2499">
                  <a:solidFill>
                    <a:srgbClr val="F0F4F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Beispielsweise einfach </a:t>
              </a:r>
              <a:r>
                <a:rPr lang="en-US" b="true" sz="2499">
                  <a:solidFill>
                    <a:srgbClr val="F0F4F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ein Lied summen</a:t>
              </a:r>
              <a:r>
                <a:rPr lang="en-US" sz="2499">
                  <a:solidFill>
                    <a:srgbClr val="F0F4F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Oder die </a:t>
              </a:r>
              <a:r>
                <a:rPr lang="en-US" b="true" sz="2499">
                  <a:solidFill>
                    <a:srgbClr val="F0F4F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Bienenatmung </a:t>
              </a:r>
              <a:r>
                <a:rPr lang="en-US" sz="2499">
                  <a:solidFill>
                    <a:srgbClr val="F0F4F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aus dem Yoga (Bhramari Pranayama).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-386589"/>
            <a:ext cx="9442510" cy="7522219"/>
            <a:chOff x="0" y="0"/>
            <a:chExt cx="3546545" cy="28252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46545" cy="2825296"/>
            </a:xfrm>
            <a:custGeom>
              <a:avLst/>
              <a:gdLst/>
              <a:ahLst/>
              <a:cxnLst/>
              <a:rect r="r" b="b" t="t" l="l"/>
              <a:pathLst>
                <a:path h="2825296" w="3546545">
                  <a:moveTo>
                    <a:pt x="3522299" y="155341"/>
                  </a:moveTo>
                  <a:lnTo>
                    <a:pt x="3411722" y="31728"/>
                  </a:lnTo>
                  <a:cubicBezTo>
                    <a:pt x="3393661" y="11539"/>
                    <a:pt x="3367855" y="0"/>
                    <a:pt x="3340767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2606484"/>
                  </a:lnTo>
                  <a:cubicBezTo>
                    <a:pt x="0" y="2629903"/>
                    <a:pt x="8633" y="2652501"/>
                    <a:pt x="24247" y="2669956"/>
                  </a:cubicBezTo>
                  <a:lnTo>
                    <a:pt x="134824" y="2793567"/>
                  </a:lnTo>
                  <a:cubicBezTo>
                    <a:pt x="152885" y="2813756"/>
                    <a:pt x="178690" y="2825296"/>
                    <a:pt x="205778" y="2825296"/>
                  </a:cubicBezTo>
                  <a:lnTo>
                    <a:pt x="3340764" y="2825287"/>
                  </a:lnTo>
                  <a:cubicBezTo>
                    <a:pt x="3367852" y="2825287"/>
                    <a:pt x="3393657" y="2813747"/>
                    <a:pt x="3411717" y="2793558"/>
                  </a:cubicBezTo>
                  <a:lnTo>
                    <a:pt x="3522298" y="2669943"/>
                  </a:lnTo>
                  <a:cubicBezTo>
                    <a:pt x="3537912" y="2652488"/>
                    <a:pt x="3546545" y="2629890"/>
                    <a:pt x="3546545" y="2606471"/>
                  </a:cubicBezTo>
                  <a:lnTo>
                    <a:pt x="3546545" y="218812"/>
                  </a:lnTo>
                  <a:cubicBezTo>
                    <a:pt x="3546545" y="195393"/>
                    <a:pt x="3537913" y="172796"/>
                    <a:pt x="3522299" y="155341"/>
                  </a:cubicBezTo>
                  <a:close/>
                </a:path>
              </a:pathLst>
            </a:custGeom>
            <a:blipFill>
              <a:blip r:embed="rId2"/>
              <a:stretch>
                <a:fillRect l="-579" t="0" r="-579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DAHEq2EzqIY</dc:identifier>
  <dcterms:modified xsi:type="dcterms:W3CDTF">2011-08-01T06:04:30Z</dcterms:modified>
  <cp:revision>1</cp:revision>
  <dc:title>Zusammenfassung Atemtechniken gegen chronische Schmerzen</dc:title>
</cp:coreProperties>
</file>